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9" r:id="rId2"/>
    <p:sldId id="300" r:id="rId3"/>
    <p:sldId id="303" r:id="rId4"/>
    <p:sldId id="301" r:id="rId5"/>
    <p:sldId id="304" r:id="rId6"/>
    <p:sldId id="305" r:id="rId7"/>
    <p:sldId id="306" r:id="rId8"/>
    <p:sldId id="307" r:id="rId9"/>
    <p:sldId id="308" r:id="rId10"/>
    <p:sldId id="314" r:id="rId11"/>
    <p:sldId id="319" r:id="rId12"/>
    <p:sldId id="320" r:id="rId13"/>
    <p:sldId id="321" r:id="rId14"/>
    <p:sldId id="318" r:id="rId15"/>
    <p:sldId id="310" r:id="rId16"/>
    <p:sldId id="311" r:id="rId17"/>
    <p:sldId id="312" r:id="rId18"/>
    <p:sldId id="313" r:id="rId19"/>
    <p:sldId id="317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57"/>
    <a:srgbClr val="FF6A00"/>
    <a:srgbClr val="FAB000"/>
    <a:srgbClr val="FAC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AD65-9004-445C-90BC-46BD2770EA4E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CC4F9-5E07-44CF-8560-2F963A251E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49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4F9-5E07-44CF-8560-2F963A251EB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14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= 1, da nächste Winkelgeschwindigkeit gleich aktuelle (Ruhelage)</a:t>
            </a:r>
          </a:p>
          <a:p>
            <a:endParaRPr lang="de-DE" dirty="0"/>
          </a:p>
          <a:p>
            <a:r>
              <a:rPr lang="de-DE" dirty="0"/>
              <a:t>B: Entfällt, da kein Steuersignal</a:t>
            </a:r>
          </a:p>
          <a:p>
            <a:endParaRPr lang="de-DE" dirty="0"/>
          </a:p>
          <a:p>
            <a:r>
              <a:rPr lang="de-DE" dirty="0"/>
              <a:t>H = 1, Messung immer mit Rauschen</a:t>
            </a:r>
          </a:p>
          <a:p>
            <a:endParaRPr lang="de-DE" dirty="0"/>
          </a:p>
          <a:p>
            <a:r>
              <a:rPr lang="de-DE" dirty="0" err="1"/>
              <a:t>Zk</a:t>
            </a:r>
            <a:r>
              <a:rPr lang="de-DE" dirty="0"/>
              <a:t> = Messung</a:t>
            </a:r>
          </a:p>
          <a:p>
            <a:endParaRPr lang="de-DE" dirty="0"/>
          </a:p>
          <a:p>
            <a:r>
              <a:rPr lang="de-DE" dirty="0" err="1"/>
              <a:t>Pk</a:t>
            </a:r>
            <a:r>
              <a:rPr lang="de-DE" dirty="0"/>
              <a:t> = Fehler-Kovarianz</a:t>
            </a:r>
          </a:p>
          <a:p>
            <a:endParaRPr lang="de-DE" dirty="0"/>
          </a:p>
          <a:p>
            <a:r>
              <a:rPr lang="de-DE" dirty="0"/>
              <a:t>R = Varianz der Messergebnisse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CC4F9-5E07-44CF-8560-2F963A251EB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68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02CB-B3D3-AD1F-D75D-5B70E7875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B54DB-DC69-3A65-685A-428B00F13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89E8-0F96-D23B-1BA7-177F9577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CC4D-D958-4136-8611-176A361ED9BA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034A9-E54D-4626-8B69-ECD82535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A3A75-6566-E5C5-504B-268CA180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57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07A-3AEF-D9B5-B1B8-FC60407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92D5E-212C-2902-1F5B-E534C9531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A15E-DB12-B003-AFF4-2E1C151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4142-D92A-4058-9BDC-A5AC00CE4D15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4C82-EE73-8B6D-37D2-9B767E6C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2206-BD32-5501-FFC3-13310F44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52A50-6D05-B563-DCD6-59F099E42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189DC-C554-CFEE-FB90-938757568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4D0B-2A59-9F8D-C0E6-8A04C5E6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46C-C391-4952-AD99-858A32D95D8A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D726-341B-5BEB-5B78-F622496B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A7D9-4CC2-5B20-89A4-A9AE1256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0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B352-36A1-0A8F-9C7D-B00860CD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AA54-DB4E-CEDF-9A72-6C535EC5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79D5-BBB7-B85B-CE41-0D0112F8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729E-8954-4C83-9B78-1C6E10E56237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B0DA9-F1F5-6E1C-BCE9-156324D2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A7A6C-81B7-19C3-485F-A10FB9A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5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2C7-F3A1-0B8C-8B40-0DBD7FA5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50F9E-115D-9602-F9DF-9C00E8B5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6788F-FB90-61D3-1684-15A5FC96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0F7A-917D-434C-8467-4D43EB352407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FBD24-43C6-8564-66CD-643FEC32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D58D-8916-DE3A-5B87-5439FD78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75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036-945F-B3B4-36E6-7DFFB8B5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88CF-F156-0085-2FDE-0C72DAD74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BE73A-7E0C-0D0F-3C5A-D89A993E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7D78F-E7B8-FA5A-DCFB-D09AC907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6FE1-E18F-4D91-B4E7-F444185ECE82}" type="datetime1">
              <a:rPr lang="en-GB" smtClean="0"/>
              <a:t>21/05/2024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78DA2-1B1D-B03C-AD67-4957D590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BEA6-AE67-9F99-034D-0E41DF1A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6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8F9D-1175-D2BA-92DD-B1C1401B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59F5A-936C-5A89-BDA1-6171B9E40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04E1D-5D55-BF8B-DF9D-33FCCBEF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718E1-A628-98BA-1BD9-B7836D7AF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86794-5AEA-F52F-8EF2-8F19FEDD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606BB-4D56-17D8-2E31-511EC3F3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0074-37F8-475E-BF83-C3522717CDC5}" type="datetime1">
              <a:rPr lang="en-GB" smtClean="0"/>
              <a:t>21/05/2024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C1D84-2B5D-5D7A-C97F-9F55788F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EBCB7-8FF7-FFF6-3066-91FD8467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3259-FC92-5F0F-8FA3-059C1F48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2187B-8B2E-531D-8B17-A0BCF14D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EE22-7701-483E-A9EB-FDD3FA30889F}" type="datetime1">
              <a:rPr lang="en-GB" smtClean="0"/>
              <a:t>21/05/2024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3AAE7-A4A4-AAE6-E4C2-893D3260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87EA0-BE78-D3A4-D128-195FBC2A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7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AE16B-24CD-0BC9-F191-5BC031E2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7574-E741-4486-AEFF-BDAAAC1F824E}" type="datetime1">
              <a:rPr lang="en-GB" smtClean="0"/>
              <a:t>21/05/2024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06BBA-65A6-6153-6783-15F18617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BC31F-E7CA-2524-E232-1690F25F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42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6E53-3D1A-B94C-1376-8D494613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35CE9-71A3-0373-9577-85C8F3FC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D416-6857-4E5C-A9D7-7023137CA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9509C-944D-E49C-480D-CEC55F7D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1155-CB98-4A9F-821A-11573818B64A}" type="datetime1">
              <a:rPr lang="en-GB" smtClean="0"/>
              <a:t>21/05/2024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91BF-51E9-1840-F702-938B17D7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5A27-A6F6-747E-C8C3-5556DB2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65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8710-5728-70E1-F8D2-B1BC59A0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6BD96-3858-F1A0-4E9F-DC9283E6A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98203-AE20-0D78-3914-DC1A242D7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B9DB-B9E3-C6D6-5E7A-728E776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7E44B-3CBE-4712-81F0-2C603E7175C1}" type="datetime1">
              <a:rPr lang="en-GB" smtClean="0"/>
              <a:t>21/05/2024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3501-26A1-49C3-6C97-661CC850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4C2BD-5C77-BCEE-DFBD-1447A219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65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CE1AD-04DA-F375-34B1-39E77437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7C676-B73D-9CB8-1E92-3EE3B350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7686-DD34-D137-6911-E3B734584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3B30-0F1B-410C-8D4C-652ABB78A219}" type="datetime1">
              <a:rPr lang="en-GB" smtClean="0"/>
              <a:t>21/05/2024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818B9-69F7-0297-F151-371AEACC8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7BF9F-AD30-C393-CFD3-6940ECD2A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01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/>
          <p:nvPr/>
        </p:nvCxnSpPr>
        <p:spPr>
          <a:xfrm>
            <a:off x="0" y="636104"/>
            <a:ext cx="11867322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2A73785C-C64E-B761-98FD-2D32A84E64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25" y="89458"/>
            <a:ext cx="1357126" cy="457188"/>
          </a:xfrm>
          <a:prstGeom prst="rect">
            <a:avLst/>
          </a:prstGeom>
        </p:spPr>
      </p:pic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1896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1033217" y="1390331"/>
            <a:ext cx="48315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solidFill>
                  <a:srgbClr val="FF6A00"/>
                </a:solidFill>
                <a:latin typeface="Inter" panose="02000503000000020004" pitchFamily="2" charset="0"/>
              </a:rPr>
              <a:t>Kalman Filter</a:t>
            </a:r>
            <a:endParaRPr lang="en-US" sz="66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A0C431C-B29B-5A39-2738-ED46E77849BF}"/>
              </a:ext>
            </a:extLst>
          </p:cNvPr>
          <p:cNvSpPr txBox="1"/>
          <p:nvPr/>
        </p:nvSpPr>
        <p:spPr>
          <a:xfrm>
            <a:off x="1033217" y="3972232"/>
            <a:ext cx="7374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Philipp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Schön		(5121059)</a:t>
            </a:r>
          </a:p>
          <a:p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Constantin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Thein	(5121017)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113B4-06E6-6F2E-8F99-66C676A5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0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1547515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Mean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10</a:t>
            </a:fld>
            <a:endParaRPr lang="en-GB"/>
          </a:p>
        </p:txBody>
      </p:sp>
      <p:pic>
        <p:nvPicPr>
          <p:cNvPr id="10" name="Grafik 9" descr="Ein Bild, das Text, Geld, Währung, Geschoss enthält.&#10;&#10;Automatisch generierte Beschreibung">
            <a:extLst>
              <a:ext uri="{FF2B5EF4-FFF2-40B4-BE49-F238E27FC236}">
                <a16:creationId xmlns:a16="http://schemas.microsoft.com/office/drawing/2014/main" id="{19210CB8-B4CF-F7E1-E20C-728D7F53F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06" y="1393888"/>
            <a:ext cx="7558988" cy="40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2163335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Variance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1E60D95F-8EF9-DD61-D8F3-6663D1AA8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3307"/>
              </p:ext>
            </p:extLst>
          </p:nvPr>
        </p:nvGraphicFramePr>
        <p:xfrm>
          <a:off x="2031999" y="1028741"/>
          <a:ext cx="8128001" cy="13817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98869127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7528547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14182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79702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9832627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02904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90169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de-DE" sz="1800" b="1" kern="1200" dirty="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de-DE" sz="1800" b="1" kern="1200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de-DE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1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2.10m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1.75m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1.98m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1.85m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1.914m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5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1.94m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1.90m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1.97m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1.87m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1.914m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305486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9A5E500F-0F4C-F81C-FE9A-D2FD27BE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3" y="2726460"/>
            <a:ext cx="2695951" cy="1095528"/>
          </a:xfrm>
          <a:prstGeom prst="rect">
            <a:avLst/>
          </a:prstGeom>
        </p:spPr>
      </p:pic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5C766EB2-5A66-9D7C-16F8-BCC676DC3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70311"/>
              </p:ext>
            </p:extLst>
          </p:nvPr>
        </p:nvGraphicFramePr>
        <p:xfrm>
          <a:off x="2031999" y="4208961"/>
          <a:ext cx="8128002" cy="13817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1875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721862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903649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164193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128248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60981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r>
                        <a:rPr lang="de-DE" dirty="0">
                          <a:effectLst/>
                        </a:rPr>
                        <a:t>Player 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188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-0.024m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0.186m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-0.164m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0.066m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4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0.026m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-0.014m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0.056m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-0.024m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-0.044m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1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81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2172666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Variance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5C766EB2-5A66-9D7C-16F8-BCC676DC3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92619"/>
              </p:ext>
            </p:extLst>
          </p:nvPr>
        </p:nvGraphicFramePr>
        <p:xfrm>
          <a:off x="2031999" y="4208961"/>
          <a:ext cx="8128002" cy="13817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1875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721862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903649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164193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128248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60981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r>
                        <a:rPr lang="de-DE" dirty="0">
                          <a:effectLst/>
                        </a:rPr>
                        <a:t>Player 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188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0.000576m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0.034596m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0.026896m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0.004356m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0.004096m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4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0.000676m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0.000196m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0.003136m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0.000576m</a:t>
                      </a:r>
                      <a:r>
                        <a:rPr lang="de-DE" baseline="30000">
                          <a:effectLst/>
                        </a:rPr>
                        <a:t>2</a:t>
                      </a:r>
                      <a:endParaRPr lang="de-DE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0.001936m</a:t>
                      </a:r>
                      <a:r>
                        <a:rPr lang="de-DE" baseline="30000" dirty="0">
                          <a:effectLst/>
                        </a:rPr>
                        <a:t>2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11279"/>
                  </a:ext>
                </a:extLst>
              </a:tr>
            </a:tbl>
          </a:graphicData>
        </a:graphic>
      </p:graphicFrame>
      <p:graphicFrame>
        <p:nvGraphicFramePr>
          <p:cNvPr id="4" name="Tabelle 12">
            <a:extLst>
              <a:ext uri="{FF2B5EF4-FFF2-40B4-BE49-F238E27FC236}">
                <a16:creationId xmlns:a16="http://schemas.microsoft.com/office/drawing/2014/main" id="{DE766AA5-E306-3FCC-64C0-DF554592E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68678"/>
              </p:ext>
            </p:extLst>
          </p:nvPr>
        </p:nvGraphicFramePr>
        <p:xfrm>
          <a:off x="2031999" y="1037424"/>
          <a:ext cx="8128002" cy="13817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718759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721862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903649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1641931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128248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60981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br>
                        <a:rPr lang="de-DE" dirty="0">
                          <a:effectLst/>
                        </a:rPr>
                      </a:br>
                      <a:r>
                        <a:rPr lang="de-DE" dirty="0">
                          <a:effectLst/>
                        </a:rPr>
                        <a:t>Player 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>
                          <a:effectLst/>
                        </a:rPr>
                        <a:t>Player 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dirty="0">
                          <a:effectLst/>
                        </a:rPr>
                        <a:t>Player 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188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>
                          <a:effectLst/>
                        </a:rPr>
                        <a:t>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-0.024m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0.186m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-0.164m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0.066m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4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Team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0.026m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-0.014m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0.056m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>
                          <a:effectLst/>
                        </a:rPr>
                        <a:t>-0.024m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dirty="0">
                          <a:effectLst/>
                        </a:rPr>
                        <a:t>-0.044m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11279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379EC293-4648-E3EE-9FDA-BC369582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08" y="2766202"/>
            <a:ext cx="328658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9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2172666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Variance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13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D530D8-BC21-8AAC-D6B9-D11AA08D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50" y="893435"/>
            <a:ext cx="2676899" cy="151468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8FF640-B302-B357-399D-21E5EA1B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01" y="2622087"/>
            <a:ext cx="10164594" cy="151468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DC2551B-C6EE-40EF-E7EC-C4FECDC4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44" y="4354007"/>
            <a:ext cx="10278909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7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5572120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Kalman-Filter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explained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702" y="1785937"/>
            <a:ext cx="5915025" cy="32861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E1513F0-E107-85F7-799E-9DE8088298D0}"/>
              </a:ext>
            </a:extLst>
          </p:cNvPr>
          <p:cNvSpPr txBox="1"/>
          <p:nvPr/>
        </p:nvSpPr>
        <p:spPr>
          <a:xfrm>
            <a:off x="8759734" y="2782668"/>
            <a:ext cx="2444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mean = 0.0  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var  = 20.0</a:t>
            </a:r>
          </a:p>
        </p:txBody>
      </p:sp>
    </p:spTree>
    <p:extLst>
      <p:ext uri="{BB962C8B-B14F-4D97-AF65-F5344CB8AC3E}">
        <p14:creationId xmlns:p14="http://schemas.microsoft.com/office/powerpoint/2010/main" val="150905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5563411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Kalman-Filter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explained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15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2702" y="1785937"/>
            <a:ext cx="5915025" cy="32861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EEF9DE1-DBF7-6D2D-5B40-BB1DA7AAA4D4}"/>
              </a:ext>
            </a:extLst>
          </p:cNvPr>
          <p:cNvSpPr txBox="1"/>
          <p:nvPr/>
        </p:nvSpPr>
        <p:spPr>
          <a:xfrm>
            <a:off x="8759734" y="2782668"/>
            <a:ext cx="2444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effectLst/>
                <a:latin typeface="Consolas" panose="020B0609020204030204" pitchFamily="49" charset="0"/>
              </a:rPr>
              <a:t>meanMove</a:t>
            </a:r>
            <a:r>
              <a:rPr lang="en-US" b="0" dirty="0">
                <a:effectLst/>
                <a:latin typeface="Consolas" panose="020B0609020204030204" pitchFamily="49" charset="0"/>
              </a:rPr>
              <a:t> = 25.0</a:t>
            </a:r>
          </a:p>
          <a:p>
            <a:r>
              <a:rPr lang="en-US" b="0" dirty="0" err="1">
                <a:effectLst/>
                <a:latin typeface="Consolas" panose="020B0609020204030204" pitchFamily="49" charset="0"/>
              </a:rPr>
              <a:t>varMove</a:t>
            </a:r>
            <a:r>
              <a:rPr lang="en-US" b="0" dirty="0">
                <a:effectLst/>
                <a:latin typeface="Consolas" panose="020B0609020204030204" pitchFamily="49" charset="0"/>
              </a:rPr>
              <a:t>  = 10.0</a:t>
            </a:r>
          </a:p>
        </p:txBody>
      </p:sp>
    </p:spTree>
    <p:extLst>
      <p:ext uri="{BB962C8B-B14F-4D97-AF65-F5344CB8AC3E}">
        <p14:creationId xmlns:p14="http://schemas.microsoft.com/office/powerpoint/2010/main" val="195846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5563411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Kalman-Filter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explained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16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2702" y="1828800"/>
            <a:ext cx="5915025" cy="3200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BA95BB1-CAAD-C5C7-2DD6-D7D60990BBEA}"/>
                  </a:ext>
                </a:extLst>
              </p:cNvPr>
              <p:cNvSpPr txBox="1"/>
              <p:nvPr/>
            </p:nvSpPr>
            <p:spPr>
              <a:xfrm>
                <a:off x="8151223" y="2464525"/>
                <a:ext cx="2083711" cy="28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new</m:t>
                          </m:r>
                        </m:sub>
                      </m:sSub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de-DE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0</m:t>
                          </m:r>
                        </m:sub>
                      </m:sSub>
                      <m:r>
                        <a:rPr lang="en-US" i="1"/>
                        <m:t>+</m:t>
                      </m:r>
                      <m:sSub>
                        <m:sSubPr>
                          <m:ctrlPr>
                            <a:rPr lang="de-DE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move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BA95BB1-CAAD-C5C7-2DD6-D7D60990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64525"/>
                <a:ext cx="2083711" cy="283796"/>
              </a:xfrm>
              <a:prstGeom prst="rect">
                <a:avLst/>
              </a:prstGeom>
              <a:blipFill>
                <a:blip r:embed="rId5"/>
                <a:stretch>
                  <a:fillRect l="-2339" r="-877" b="-297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C9E8174-8FDD-34EA-F011-66A2027993F8}"/>
                  </a:ext>
                </a:extLst>
              </p:cNvPr>
              <p:cNvSpPr txBox="1"/>
              <p:nvPr/>
            </p:nvSpPr>
            <p:spPr>
              <a:xfrm>
                <a:off x="8133716" y="3115108"/>
                <a:ext cx="2098138" cy="331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/>
                            <m:t>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new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=</m:t>
                      </m:r>
                      <m:sSubSup>
                        <m:sSubSupPr>
                          <m:ctrlPr>
                            <a:rPr lang="de-DE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/>
                            <m:t>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0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+</m:t>
                      </m:r>
                      <m:sSubSup>
                        <m:sSubSupPr>
                          <m:ctrlPr>
                            <a:rPr lang="de-DE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/>
                            <m:t>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move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C9E8174-8FDD-34EA-F011-66A20279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716" y="3115108"/>
                <a:ext cx="2098138" cy="331309"/>
              </a:xfrm>
              <a:prstGeom prst="rect">
                <a:avLst/>
              </a:prstGeom>
              <a:blipFill>
                <a:blip r:embed="rId6"/>
                <a:stretch>
                  <a:fillRect l="-1163" r="-1163" b="-2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8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5606954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Kalman-Filter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explained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17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2702" y="1890712"/>
            <a:ext cx="5915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7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5580828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Kalman-Filter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explained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18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2702" y="1828800"/>
            <a:ext cx="5915025" cy="3200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0DC558A-654D-1409-18C6-3BA945E306C5}"/>
                  </a:ext>
                </a:extLst>
              </p:cNvPr>
              <p:cNvSpPr txBox="1"/>
              <p:nvPr/>
            </p:nvSpPr>
            <p:spPr>
              <a:xfrm>
                <a:off x="8361649" y="1976000"/>
                <a:ext cx="2386679" cy="889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/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/>
                            <m:t>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new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de-DE" i="1"/>
                          </m:ctrlPr>
                        </m:fPr>
                        <m:num>
                          <m:r>
                            <a:rPr lang="en-US" i="1"/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e-DE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de-DE" i="1"/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/>
                                    <m:t>old</m:t>
                                  </m:r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i="1"/>
                            <m:t>+</m:t>
                          </m:r>
                          <m:f>
                            <m:fPr>
                              <m:ctrlPr>
                                <a:rPr lang="de-DE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de-DE" i="1"/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/>
                                    <m:t>Sensor</m:t>
                                  </m:r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0DC558A-654D-1409-18C6-3BA945E30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649" y="1976000"/>
                <a:ext cx="2386679" cy="889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A132ACE-067D-736C-D641-FD6E3AEF5B55}"/>
                  </a:ext>
                </a:extLst>
              </p:cNvPr>
              <p:cNvSpPr txBox="1"/>
              <p:nvPr/>
            </p:nvSpPr>
            <p:spPr>
              <a:xfrm>
                <a:off x="7593875" y="3614614"/>
                <a:ext cx="3922228" cy="1031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/>
                            <m:t>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/>
                            <m:t>new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de-DE" i="1"/>
                          </m:ctrlPr>
                        </m:fPr>
                        <m:num>
                          <m:sSubSup>
                            <m:sSubSupPr>
                              <m:ctrlPr>
                                <a:rPr lang="de-DE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Sensor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  <m:r>
                            <a:rPr lang="en-US"/>
                            <m:t>⋅</m:t>
                          </m:r>
                          <m:sSub>
                            <m:sSubPr>
                              <m:ctrlPr>
                                <a:rPr lang="de-DE" i="1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old</m:t>
                              </m:r>
                            </m:sub>
                          </m:sSub>
                          <m:r>
                            <a:rPr lang="en-US" i="1"/>
                            <m:t>+</m:t>
                          </m:r>
                          <m:sSubSup>
                            <m:sSubSupPr>
                              <m:ctrlPr>
                                <a:rPr lang="de-DE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old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  <m:r>
                            <a:rPr lang="en-US"/>
                            <m:t>⋅</m:t>
                          </m:r>
                          <m:sSub>
                            <m:sSubPr>
                              <m:ctrlPr>
                                <a:rPr lang="de-DE" i="1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Sensor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de-DE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old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  <m:r>
                            <a:rPr lang="en-US" i="1"/>
                            <m:t>+</m:t>
                          </m:r>
                          <m:sSubSup>
                            <m:sSubSupPr>
                              <m:ctrlPr>
                                <a:rPr lang="de-DE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Sensor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DA132ACE-067D-736C-D641-FD6E3AEF5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875" y="3614614"/>
                <a:ext cx="3922228" cy="1031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59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487" y="437748"/>
            <a:ext cx="9665025" cy="5530396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4309376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 Flowchart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51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3194507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 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CC69DB0-DF5C-9BA8-EC35-1C22496E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082"/>
            <a:ext cx="12192000" cy="39398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2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31FFB8B-7328-69BD-F2B6-4BB765DFE5CC}"/>
              </a:ext>
            </a:extLst>
          </p:cNvPr>
          <p:cNvSpPr/>
          <p:nvPr/>
        </p:nvSpPr>
        <p:spPr>
          <a:xfrm>
            <a:off x="1553497" y="3195484"/>
            <a:ext cx="2861187" cy="38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C51DAD-3294-7716-3BBF-AA2F264464CA}"/>
              </a:ext>
            </a:extLst>
          </p:cNvPr>
          <p:cNvSpPr txBox="1"/>
          <p:nvPr/>
        </p:nvSpPr>
        <p:spPr>
          <a:xfrm>
            <a:off x="1440426" y="3117276"/>
            <a:ext cx="308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inacurate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C47690-F7BF-687C-F9C0-DA7C2D3EE3CB}"/>
              </a:ext>
            </a:extLst>
          </p:cNvPr>
          <p:cNvSpPr/>
          <p:nvPr/>
        </p:nvSpPr>
        <p:spPr>
          <a:xfrm>
            <a:off x="3864077" y="1936955"/>
            <a:ext cx="1386349" cy="29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807490-5E74-6F50-58EA-A8549757CD3A}"/>
              </a:ext>
            </a:extLst>
          </p:cNvPr>
          <p:cNvSpPr/>
          <p:nvPr/>
        </p:nvSpPr>
        <p:spPr>
          <a:xfrm>
            <a:off x="3864077" y="1852435"/>
            <a:ext cx="2340078" cy="363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estimation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error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B2F2D5-B299-A9EC-38B2-F62CB357B223}"/>
              </a:ext>
            </a:extLst>
          </p:cNvPr>
          <p:cNvSpPr/>
          <p:nvPr/>
        </p:nvSpPr>
        <p:spPr>
          <a:xfrm>
            <a:off x="7777316" y="3210648"/>
            <a:ext cx="2861187" cy="368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5B02EC-9A72-16A5-9852-22559BAF0BCD}"/>
              </a:ext>
            </a:extLst>
          </p:cNvPr>
          <p:cNvSpPr txBox="1"/>
          <p:nvPr/>
        </p:nvSpPr>
        <p:spPr>
          <a:xfrm>
            <a:off x="7669611" y="3163442"/>
            <a:ext cx="276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error-corrected</a:t>
            </a:r>
            <a:r>
              <a:rPr lang="de-DE" sz="2000" dirty="0"/>
              <a:t> </a:t>
            </a:r>
            <a:r>
              <a:rPr lang="de-DE" sz="2000" dirty="0" err="1"/>
              <a:t>estimate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11040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87" y="437748"/>
            <a:ext cx="11678026" cy="5981582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4840600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300" b="1" dirty="0">
                <a:solidFill>
                  <a:srgbClr val="FF6A00"/>
                </a:solidFill>
                <a:latin typeface="Inter" panose="02000503000000020004" pitchFamily="2" charset="0"/>
              </a:rPr>
              <a:t>Normal sensor noise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252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FA83FB-FC3B-6B6E-A1DB-9BC6CAAA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87" y="437748"/>
            <a:ext cx="11678025" cy="5981582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7" y="60722"/>
            <a:ext cx="3438520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External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noise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90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5" y="100051"/>
            <a:ext cx="6822222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Sensors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susceptible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to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failure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9A9B89E1-55C3-225E-CA26-7415CC0E5690}"/>
              </a:ext>
            </a:extLst>
          </p:cNvPr>
          <p:cNvSpPr txBox="1"/>
          <p:nvPr/>
        </p:nvSpPr>
        <p:spPr>
          <a:xfrm>
            <a:off x="267763" y="931844"/>
            <a:ext cx="4589372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Light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photoresistor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Ultrasonic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Infrared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thermoelectric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Gas and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Humidity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Motion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accelerometer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Sound </a:t>
            </a:r>
            <a:r>
              <a:rPr lang="de-DE" dirty="0" err="1"/>
              <a:t>sensor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7C41ED-516A-5BCE-627A-BCF01B0E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19" y="968423"/>
            <a:ext cx="1560872" cy="15608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CA016F-EA07-74E3-3B2C-A4ADDC7A0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06" y="657352"/>
            <a:ext cx="2444657" cy="1833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126889-5D1C-E8AB-D597-EA12EE7B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42" y="2160803"/>
            <a:ext cx="1219814" cy="12198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7B8C44-5620-C77B-EFC0-F8359DFC6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746" y="4636287"/>
            <a:ext cx="1289869" cy="1289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FDEBF5F-7D27-D6D0-7514-77582A531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681" y="2490849"/>
            <a:ext cx="1495992" cy="14959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F75B5E-B788-2842-9DAF-5759051C0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968424"/>
            <a:ext cx="1687420" cy="1593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4841828-9034-E4B7-DA7C-1AB4F4EDD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7446" y="3650123"/>
            <a:ext cx="1687421" cy="16874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D0800A-3AA3-154E-9275-1019D3E9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0526" y="2279141"/>
            <a:ext cx="1979902" cy="19799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18770B-54A7-3E64-CC73-DD4B337DF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3056" y="4367156"/>
            <a:ext cx="1687421" cy="16874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BD5C769-2E96-727D-6DBC-FBC0EAF4D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4532" y="3719540"/>
            <a:ext cx="1833493" cy="1833493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5DB47978-B0FB-BE41-9E5F-042EA91C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100051"/>
            <a:ext cx="4059357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Table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of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contents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F3B1D5-9C62-F334-DDC9-FD6CB434D56D}"/>
              </a:ext>
            </a:extLst>
          </p:cNvPr>
          <p:cNvSpPr txBox="1"/>
          <p:nvPr/>
        </p:nvSpPr>
        <p:spPr>
          <a:xfrm>
            <a:off x="915766" y="1351508"/>
            <a:ext cx="44276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nter Light" panose="02000503000000020004"/>
              </a:rPr>
              <a:t>1. Explanation of the Kalman filter</a:t>
            </a:r>
          </a:p>
          <a:p>
            <a:r>
              <a:rPr lang="en-US" sz="2400" dirty="0">
                <a:latin typeface="Inter Light" panose="02000503000000020004"/>
              </a:rPr>
              <a:t>	1.2 Function</a:t>
            </a:r>
          </a:p>
          <a:p>
            <a:r>
              <a:rPr lang="en-US" sz="2400" dirty="0">
                <a:latin typeface="Inter Light" panose="02000503000000020004"/>
              </a:rPr>
              <a:t>	1.3 Use cases</a:t>
            </a:r>
          </a:p>
          <a:p>
            <a:endParaRPr lang="en-US" sz="2400" dirty="0">
              <a:latin typeface="Inter Light" panose="02000503000000020004"/>
            </a:endParaRPr>
          </a:p>
          <a:p>
            <a:r>
              <a:rPr lang="en-US" sz="2400" dirty="0">
                <a:latin typeface="Inter Light" panose="02000503000000020004"/>
              </a:rPr>
              <a:t>2. Experiment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2.1 Setup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2.2 Procedure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2.3 Simulation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2.4 Result</a:t>
            </a:r>
          </a:p>
          <a:p>
            <a:endParaRPr lang="en-US" sz="2400" dirty="0">
              <a:latin typeface="Inter Light" panose="02000503000000020004"/>
            </a:endParaRPr>
          </a:p>
          <a:p>
            <a:r>
              <a:rPr lang="en-US" sz="2400" dirty="0">
                <a:latin typeface="Inter Light" panose="02000503000000020004"/>
              </a:rPr>
              <a:t>3. Conclusion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3FDC958-5FAA-AF76-E122-2ED543D8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80" y="1769952"/>
            <a:ext cx="5877069" cy="33180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9F13AF-0DE5-A82B-D011-57225FEE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5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4407672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Ultrasound Sensor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5</a:t>
            </a:fld>
            <a:endParaRPr lang="en-GB"/>
          </a:p>
        </p:txBody>
      </p:sp>
      <p:pic>
        <p:nvPicPr>
          <p:cNvPr id="14" name="Grafik 13" descr="Ein Bild, das Elektronik, Kabel, Elektrische Leitungen, Elektrisches Bauelement enthält.">
            <a:extLst>
              <a:ext uri="{FF2B5EF4-FFF2-40B4-BE49-F238E27FC236}">
                <a16:creationId xmlns:a16="http://schemas.microsoft.com/office/drawing/2014/main" id="{91D87E00-5F4E-A992-60E9-7A5D365D5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28761" r="24092"/>
          <a:stretch/>
        </p:blipFill>
        <p:spPr>
          <a:xfrm rot="5400000">
            <a:off x="6489827" y="1477630"/>
            <a:ext cx="4571999" cy="366420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F3E48D0-1137-8E75-C051-A8DD95C71C8D}"/>
              </a:ext>
            </a:extLst>
          </p:cNvPr>
          <p:cNvSpPr txBox="1"/>
          <p:nvPr/>
        </p:nvSpPr>
        <p:spPr>
          <a:xfrm>
            <a:off x="915766" y="1737985"/>
            <a:ext cx="48013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Hardware: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Arduino Uno R3</a:t>
            </a:r>
            <a:endParaRPr lang="de-DE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sensor</a:t>
            </a:r>
            <a:r>
              <a:rPr lang="de-DE" sz="2400" dirty="0"/>
              <a:t> </a:t>
            </a:r>
            <a:r>
              <a:rPr lang="de-DE" sz="2400" dirty="0" err="1"/>
              <a:t>module</a:t>
            </a:r>
            <a:r>
              <a:rPr lang="de-DE" sz="2400" dirty="0"/>
              <a:t> HC-SR04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68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4136068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Data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from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Sensor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6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425" y="691045"/>
            <a:ext cx="10185148" cy="52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9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425" y="691045"/>
            <a:ext cx="10185148" cy="52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8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704" y="692212"/>
            <a:ext cx="10180589" cy="52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9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704" y="692212"/>
            <a:ext cx="10180589" cy="52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Breitbild</PresentationFormat>
  <Paragraphs>169</Paragraphs>
  <Slides>21</Slides>
  <Notes>2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Inter</vt:lpstr>
      <vt:lpstr>Inter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Kaiser, Anton</dc:creator>
  <cp:lastModifiedBy>Schoen Philipp SCW EHWT3D</cp:lastModifiedBy>
  <cp:revision>17</cp:revision>
  <dcterms:created xsi:type="dcterms:W3CDTF">2023-06-06T10:12:51Z</dcterms:created>
  <dcterms:modified xsi:type="dcterms:W3CDTF">2024-05-22T09:45:14Z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Enabled">
    <vt:lpwstr>true</vt:lpwstr>
  </property>
  <property fmtid="{D5CDD505-2E9C-101B-9397-08002B2CF9AE}" pid="3" name="MSIP_Label_7294a1c8-9899-41e7-8f6e-8b1b3c79592a_SetDate">
    <vt:lpwstr>2024-04-16T14:34:27Z</vt:lpwstr>
  </property>
  <property fmtid="{D5CDD505-2E9C-101B-9397-08002B2CF9AE}" pid="4" name="MSIP_Label_7294a1c8-9899-41e7-8f6e-8b1b3c79592a_Method">
    <vt:lpwstr>Privileged</vt:lpwstr>
  </property>
  <property fmtid="{D5CDD505-2E9C-101B-9397-08002B2CF9AE}" pid="5" name="MSIP_Label_7294a1c8-9899-41e7-8f6e-8b1b3c79592a_Name">
    <vt:lpwstr>Internal sub2 (no marking)</vt:lpwstr>
  </property>
  <property fmtid="{D5CDD505-2E9C-101B-9397-08002B2CF9AE}" pid="6" name="MSIP_Label_7294a1c8-9899-41e7-8f6e-8b1b3c79592a_SiteId">
    <vt:lpwstr>eb70b763-b6d7-4486-8555-8831709a784e</vt:lpwstr>
  </property>
  <property fmtid="{D5CDD505-2E9C-101B-9397-08002B2CF9AE}" pid="7" name="MSIP_Label_7294a1c8-9899-41e7-8f6e-8b1b3c79592a_ActionId">
    <vt:lpwstr>08cc4610-372a-41e2-8531-70ba3a2793ed</vt:lpwstr>
  </property>
  <property fmtid="{D5CDD505-2E9C-101B-9397-08002B2CF9AE}" pid="8" name="MSIP_Label_7294a1c8-9899-41e7-8f6e-8b1b3c79592a_ContentBits">
    <vt:lpwstr>0</vt:lpwstr>
  </property>
</Properties>
</file>